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5" r:id="rId3"/>
    <p:sldId id="262" r:id="rId4"/>
    <p:sldId id="257" r:id="rId5"/>
    <p:sldId id="258" r:id="rId6"/>
    <p:sldId id="259" r:id="rId7"/>
    <p:sldId id="263" r:id="rId8"/>
    <p:sldId id="261" r:id="rId9"/>
    <p:sldId id="264" r:id="rId10"/>
    <p:sldId id="267" r:id="rId11"/>
    <p:sldId id="268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79"/>
  </p:normalViewPr>
  <p:slideViewPr>
    <p:cSldViewPr snapToGrid="0" snapToObjects="1">
      <p:cViewPr varScale="1">
        <p:scale>
          <a:sx n="110" d="100"/>
          <a:sy n="110" d="100"/>
        </p:scale>
        <p:origin x="-8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6/13/19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6/13/19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gi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3F28AA-7828-1C40-8457-EB9C4DB1DD1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45628" y="965200"/>
            <a:ext cx="7095268" cy="4329641"/>
          </a:xfrm>
          <a:noFill/>
        </p:spPr>
        <p:txBody>
          <a:bodyPr anchor="ctr">
            <a:normAutofit/>
          </a:bodyPr>
          <a:lstStyle/>
          <a:p>
            <a:r>
              <a:rPr lang="it-IT" sz="3200" cap="none" dirty="0"/>
              <a:t>Networking</a:t>
            </a:r>
            <a:r>
              <a:rPr lang="it-IT" sz="3200" dirty="0"/>
              <a:t> </a:t>
            </a:r>
            <a:r>
              <a:rPr lang="it-IT" sz="3200" cap="none" dirty="0"/>
              <a:t>Competition</a:t>
            </a:r>
            <a:br>
              <a:rPr lang="it-IT" sz="3200" cap="none" dirty="0"/>
            </a:br>
            <a:br>
              <a:rPr lang="it-IT" sz="4400" cap="none" dirty="0"/>
            </a:br>
            <a:r>
              <a:rPr lang="it-IT" sz="3600" cap="none" dirty="0">
                <a:solidFill>
                  <a:srgbClr val="00B0F0"/>
                </a:solidFill>
              </a:rPr>
              <a:t>Analysis of a Wireshark Trace</a:t>
            </a:r>
            <a:br>
              <a:rPr lang="it-IT" sz="5400" dirty="0"/>
            </a:br>
            <a:br>
              <a:rPr lang="it-IT" sz="5400" dirty="0"/>
            </a:br>
            <a:r>
              <a:rPr lang="it-IT" sz="2000" cap="none" dirty="0"/>
              <a:t>Nicola DEAN e Marco </a:t>
            </a:r>
            <a:r>
              <a:rPr lang="it-IT" sz="2000" dirty="0"/>
              <a:t>fasanella</a:t>
            </a:r>
            <a:endParaRPr lang="it-IT" sz="5400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39389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6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6" name="Picture 18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2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0B72A9-A1BB-D34D-A09D-B47BFB6A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800" y="531836"/>
            <a:ext cx="5656253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Creative task 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4B720-071E-414A-99F8-5D75FFCB59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0085" y="1614266"/>
            <a:ext cx="7091097" cy="3629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7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6184FA60-56E6-4C39-B1D1-F8DA36DE1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87356FD-82C7-4E0B-9494-355CAE397D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alphaModFix amt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946" b="15805"/>
          <a:stretch/>
        </p:blipFill>
        <p:spPr>
          <a:xfrm rot="5400000" flipH="1" flipV="1">
            <a:off x="8887991" y="3553991"/>
            <a:ext cx="4517571" cy="2090448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1F30AB6-E961-A546-82C1-688FC1AAF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8498" y="2782486"/>
            <a:ext cx="9845190" cy="1293028"/>
          </a:xfrm>
        </p:spPr>
        <p:txBody>
          <a:bodyPr>
            <a:normAutofit/>
          </a:bodyPr>
          <a:lstStyle/>
          <a:p>
            <a:pPr algn="ctr"/>
            <a:r>
              <a:rPr lang="en-US" sz="7200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985395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E770CA6A-B3B0-4826-A91F-B2B1F89220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51B9DA-B0CC-480A-8EA5-4D5C3E0515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6FE641DB-A503-41DE-ACA6-36B41C6C2B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5" y="1621260"/>
            <a:ext cx="0" cy="301752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4159642E-EE77-DF40-A66F-795A2BD5A65A}"/>
              </a:ext>
            </a:extLst>
          </p:cNvPr>
          <p:cNvSpPr txBox="1"/>
          <p:nvPr/>
        </p:nvSpPr>
        <p:spPr>
          <a:xfrm>
            <a:off x="1384453" y="2675040"/>
            <a:ext cx="28010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+mj-lt"/>
              </a:rPr>
              <a:t>SUMMARY</a:t>
            </a:r>
            <a:endParaRPr lang="en-US" dirty="0">
              <a:latin typeface="+mj-lt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AC83C0E0-8ED7-C045-A8EA-1241510231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820856" y="1093842"/>
            <a:ext cx="9448800" cy="4072356"/>
          </a:xfrm>
        </p:spPr>
        <p:txBody>
          <a:bodyPr anchor="ctr">
            <a:normAutofit/>
          </a:bodyPr>
          <a:lstStyle/>
          <a:p>
            <a:r>
              <a:rPr lang="it-IT" sz="4400" cap="none" dirty="0">
                <a:latin typeface="+mn-lt"/>
              </a:rPr>
              <a:t>- Sniffing</a:t>
            </a:r>
            <a:br>
              <a:rPr lang="it-IT" sz="4400" cap="none" dirty="0">
                <a:latin typeface="+mn-lt"/>
              </a:rPr>
            </a:br>
            <a:r>
              <a:rPr lang="it-IT" sz="4400" cap="none" dirty="0">
                <a:latin typeface="+mn-lt"/>
              </a:rPr>
              <a:t>- How to </a:t>
            </a:r>
            <a:r>
              <a:rPr lang="it-IT" sz="4400" cap="none" dirty="0" err="1">
                <a:latin typeface="+mn-lt"/>
              </a:rPr>
              <a:t>extract</a:t>
            </a:r>
            <a:r>
              <a:rPr lang="it-IT" sz="4400" cap="none" dirty="0">
                <a:latin typeface="+mn-lt"/>
              </a:rPr>
              <a:t> data</a:t>
            </a:r>
            <a:br>
              <a:rPr lang="it-IT" sz="4400" cap="none" dirty="0">
                <a:latin typeface="+mn-lt"/>
              </a:rPr>
            </a:br>
            <a:r>
              <a:rPr lang="it-IT" sz="4400" cap="none" dirty="0">
                <a:latin typeface="+mn-lt"/>
              </a:rPr>
              <a:t>- Create a </a:t>
            </a:r>
            <a:r>
              <a:rPr lang="it-IT" sz="4400" cap="none" dirty="0" err="1">
                <a:latin typeface="+mn-lt"/>
              </a:rPr>
              <a:t>table</a:t>
            </a:r>
            <a:br>
              <a:rPr lang="it-IT" sz="4400" cap="none" dirty="0">
                <a:latin typeface="+mn-lt"/>
              </a:rPr>
            </a:br>
            <a:r>
              <a:rPr lang="it-IT" sz="4400" cap="none" dirty="0">
                <a:latin typeface="+mn-lt"/>
              </a:rPr>
              <a:t>- Creative Task 1</a:t>
            </a:r>
            <a:br>
              <a:rPr lang="it-IT" sz="4400" cap="none" dirty="0">
                <a:latin typeface="+mn-lt"/>
              </a:rPr>
            </a:br>
            <a:r>
              <a:rPr lang="it-IT" sz="4400" cap="none" dirty="0">
                <a:latin typeface="+mn-lt"/>
              </a:rPr>
              <a:t>- Creative Task 2</a:t>
            </a:r>
            <a:endParaRPr lang="it-IT" sz="5400" dirty="0"/>
          </a:p>
        </p:txBody>
      </p:sp>
    </p:spTree>
    <p:extLst>
      <p:ext uri="{BB962C8B-B14F-4D97-AF65-F5344CB8AC3E}">
        <p14:creationId xmlns:p14="http://schemas.microsoft.com/office/powerpoint/2010/main" val="1260392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0B72A9-A1BB-D34D-A09D-B47BFB6A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927" y="1080052"/>
            <a:ext cx="2283139" cy="4697896"/>
          </a:xfrm>
        </p:spPr>
        <p:txBody>
          <a:bodyPr>
            <a:normAutofit/>
          </a:bodyPr>
          <a:lstStyle/>
          <a:p>
            <a:r>
              <a:rPr lang="it-IT" sz="3600" dirty="0"/>
              <a:t>SNIFFING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DD7A4-C236-5A4B-8EBF-2C987CE0A2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03494" y="679889"/>
            <a:ext cx="6760579" cy="44042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We called the sniffing function with the following parameters:</a:t>
            </a:r>
          </a:p>
          <a:p>
            <a:pPr marL="0" indent="0">
              <a:buNone/>
            </a:pPr>
            <a:endParaRPr lang="it-IT" sz="2400" dirty="0"/>
          </a:p>
          <a:p>
            <a:pPr>
              <a:buFontTx/>
              <a:buChar char="-"/>
            </a:pPr>
            <a:r>
              <a:rPr lang="en-US" sz="2400" b="1" dirty="0"/>
              <a:t>filename = ””</a:t>
            </a:r>
          </a:p>
          <a:p>
            <a:pPr marL="0" indent="0">
              <a:buNone/>
            </a:pPr>
            <a:endParaRPr lang="it-IT" sz="2400" b="1" dirty="0"/>
          </a:p>
          <a:p>
            <a:pPr>
              <a:buFontTx/>
              <a:buChar char="-"/>
            </a:pPr>
            <a:r>
              <a:rPr lang="en-US" sz="2400" b="1" dirty="0"/>
              <a:t>prn = ”” </a:t>
            </a:r>
            <a:r>
              <a:rPr lang="en-US" sz="2400" dirty="0"/>
              <a:t>a personalized function that will be called for each sniffed packet</a:t>
            </a:r>
          </a:p>
          <a:p>
            <a:pPr marL="0" indent="0">
              <a:buNone/>
            </a:pPr>
            <a:endParaRPr lang="it-IT" sz="2400" dirty="0"/>
          </a:p>
          <a:p>
            <a:pPr marL="0" indent="0">
              <a:buNone/>
            </a:pPr>
            <a:r>
              <a:rPr lang="en-US" sz="2400" dirty="0"/>
              <a:t>- </a:t>
            </a:r>
            <a:r>
              <a:rPr lang="en-US" sz="2400" b="1" dirty="0"/>
              <a:t>store = 0 </a:t>
            </a:r>
            <a:r>
              <a:rPr lang="en-US" sz="2400" dirty="0"/>
              <a:t>to avoid the script from storing all the 800’000 packets on the ram.</a:t>
            </a:r>
            <a:endParaRPr lang="it-IT" sz="2400" dirty="0"/>
          </a:p>
        </p:txBody>
      </p:sp>
      <p:pic>
        <p:nvPicPr>
          <p:cNvPr id="5" name="Picture 4" descr="A star in the background&#10;&#10;Description automatically generated">
            <a:extLst>
              <a:ext uri="{FF2B5EF4-FFF2-40B4-BE49-F238E27FC236}">
                <a16:creationId xmlns:a16="http://schemas.microsoft.com/office/drawing/2014/main" id="{73100AF5-E50E-F842-96A6-0F485F67D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07" y="229985"/>
            <a:ext cx="7555993" cy="219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884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D17FE58-AC26-AE46-B609-9398B11D2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78" y="858037"/>
            <a:ext cx="3935895" cy="4918905"/>
          </a:xfrm>
        </p:spPr>
        <p:txBody>
          <a:bodyPr>
            <a:normAutofit/>
          </a:bodyPr>
          <a:lstStyle/>
          <a:p>
            <a:pPr algn="l"/>
            <a:r>
              <a:rPr lang="it-IT" sz="3600" dirty="0"/>
              <a:t>How to </a:t>
            </a:r>
            <a:r>
              <a:rPr lang="it-IT" sz="3600" dirty="0" err="1"/>
              <a:t>extract</a:t>
            </a:r>
            <a:r>
              <a:rPr lang="it-IT" sz="3600" dirty="0"/>
              <a:t> data</a:t>
            </a:r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F7044E59-54B9-FE4B-99AA-E72C310284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636009" y="-1"/>
            <a:ext cx="7555991" cy="2259829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016D3B-4F6E-4E4E-A4CD-7461D17A5287}"/>
              </a:ext>
            </a:extLst>
          </p:cNvPr>
          <p:cNvSpPr txBox="1"/>
          <p:nvPr/>
        </p:nvSpPr>
        <p:spPr>
          <a:xfrm>
            <a:off x="4766174" y="2901990"/>
            <a:ext cx="74258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400" dirty="0"/>
              <a:t>This function will be used to:</a:t>
            </a:r>
          </a:p>
          <a:p>
            <a:endParaRPr lang="it-IT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Analyze</a:t>
            </a:r>
            <a:r>
              <a:rPr lang="it-IT" sz="2400" dirty="0"/>
              <a:t> the packets flow</a:t>
            </a:r>
          </a:p>
          <a:p>
            <a:pPr marL="342900" indent="-342900">
              <a:buFontTx/>
              <a:buChar char="-"/>
            </a:pPr>
            <a:r>
              <a:rPr lang="it-IT" sz="2400" dirty="0"/>
              <a:t>Extract all the required data, in order to be stored in a multidimensional list</a:t>
            </a:r>
          </a:p>
        </p:txBody>
      </p:sp>
    </p:spTree>
    <p:extLst>
      <p:ext uri="{BB962C8B-B14F-4D97-AF65-F5344CB8AC3E}">
        <p14:creationId xmlns:p14="http://schemas.microsoft.com/office/powerpoint/2010/main" val="253761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5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6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D1B16D-AE48-1948-AE31-634E95CE1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27" y="1080052"/>
            <a:ext cx="3882887" cy="4697896"/>
          </a:xfrm>
        </p:spPr>
        <p:txBody>
          <a:bodyPr>
            <a:normAutofit/>
          </a:bodyPr>
          <a:lstStyle/>
          <a:p>
            <a:r>
              <a:rPr lang="it-IT" sz="3600" dirty="0"/>
              <a:t>Create a Table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E577259E-319D-3941-B89C-502AAE56C1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r="21613" b="2173"/>
          <a:stretch/>
        </p:blipFill>
        <p:spPr>
          <a:xfrm>
            <a:off x="4618223" y="187881"/>
            <a:ext cx="7555992" cy="198784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9667C1C-1027-AD43-A24D-1BA7ADC67877}"/>
              </a:ext>
            </a:extLst>
          </p:cNvPr>
          <p:cNvSpPr txBox="1"/>
          <p:nvPr/>
        </p:nvSpPr>
        <p:spPr>
          <a:xfrm>
            <a:off x="4941098" y="475905"/>
            <a:ext cx="72331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Then, the list was converted into a Panda dataframe…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D4E2517-128D-B047-9A12-92F30BA9B13D}"/>
              </a:ext>
            </a:extLst>
          </p:cNvPr>
          <p:cNvSpPr txBox="1"/>
          <p:nvPr/>
        </p:nvSpPr>
        <p:spPr>
          <a:xfrm>
            <a:off x="4847366" y="2328062"/>
            <a:ext cx="70977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And then it has been modified to analyze the information using some of the most useful functions of panda as “Groupby” or “</a:t>
            </a:r>
            <a:r>
              <a:rPr lang="en-US" sz="2400" dirty="0" err="1"/>
              <a:t>idxMax</a:t>
            </a:r>
            <a:r>
              <a:rPr lang="en-US" sz="2400" dirty="0"/>
              <a:t>”.</a:t>
            </a:r>
            <a:endParaRPr lang="en-US" dirty="0"/>
          </a:p>
        </p:txBody>
      </p:sp>
      <p:pic>
        <p:nvPicPr>
          <p:cNvPr id="10" name="Content Placeholder 8" descr="A picture containing object&#10;&#10;Description automatically generated">
            <a:extLst>
              <a:ext uri="{FF2B5EF4-FFF2-40B4-BE49-F238E27FC236}">
                <a16:creationId xmlns:a16="http://schemas.microsoft.com/office/drawing/2014/main" id="{CF83FA1C-2E53-294B-89C4-520844218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6008" y="1821540"/>
            <a:ext cx="7538207" cy="2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41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0BFCCA-8B3C-D340-B888-D88870366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080052"/>
            <a:ext cx="4055166" cy="4697896"/>
          </a:xfrm>
        </p:spPr>
        <p:txBody>
          <a:bodyPr>
            <a:normAutofit/>
          </a:bodyPr>
          <a:lstStyle/>
          <a:p>
            <a:r>
              <a:rPr lang="it-IT" sz="3600" dirty="0"/>
              <a:t>Creative Tasks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49D3B26-8BDA-B842-B612-63D61B16DBB0}"/>
              </a:ext>
            </a:extLst>
          </p:cNvPr>
          <p:cNvSpPr txBox="1"/>
          <p:nvPr/>
        </p:nvSpPr>
        <p:spPr>
          <a:xfrm>
            <a:off x="4725454" y="229324"/>
            <a:ext cx="73771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Finally, we spent hours thinking about an original way to solve the assigned task:</a:t>
            </a:r>
          </a:p>
          <a:p>
            <a:endParaRPr lang="en-US" sz="2400" dirty="0"/>
          </a:p>
          <a:p>
            <a:pPr marL="342900" indent="-342900">
              <a:buFontTx/>
              <a:buChar char="-"/>
            </a:pPr>
            <a:r>
              <a:rPr lang="en-US" sz="2400" dirty="0"/>
              <a:t>A live graph of the downloading speed of our network</a:t>
            </a:r>
          </a:p>
          <a:p>
            <a:pPr marL="342900" indent="-342900">
              <a:buFontTx/>
              <a:buChar char="-"/>
            </a:pPr>
            <a:r>
              <a:rPr lang="en-US" sz="2400" dirty="0"/>
              <a:t>A live graph showing whenever there is a  new connection or one is closed</a:t>
            </a:r>
            <a:endParaRPr lang="it-IT" sz="2400" dirty="0"/>
          </a:p>
        </p:txBody>
      </p:sp>
    </p:spTree>
    <p:extLst>
      <p:ext uri="{BB962C8B-B14F-4D97-AF65-F5344CB8AC3E}">
        <p14:creationId xmlns:p14="http://schemas.microsoft.com/office/powerpoint/2010/main" val="53631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0B72A9-A1BB-D34D-A09D-B47BFB6A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36" y="1080052"/>
            <a:ext cx="3949612" cy="4697896"/>
          </a:xfrm>
        </p:spPr>
        <p:txBody>
          <a:bodyPr>
            <a:normAutofit/>
          </a:bodyPr>
          <a:lstStyle/>
          <a:p>
            <a:r>
              <a:rPr lang="it-IT" sz="3600" dirty="0"/>
              <a:t>Creative task 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5CA2C65-309D-CC49-BB81-E7C968B98635}"/>
              </a:ext>
            </a:extLst>
          </p:cNvPr>
          <p:cNvSpPr txBox="1"/>
          <p:nvPr/>
        </p:nvSpPr>
        <p:spPr>
          <a:xfrm>
            <a:off x="4774844" y="2292588"/>
            <a:ext cx="75559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For the first task the time field in packet class was extracted from the specific timestamp of the Wireshark sniffing session.</a:t>
            </a:r>
          </a:p>
          <a:p>
            <a:br>
              <a:rPr lang="en-US" sz="2400" dirty="0"/>
            </a:br>
            <a:r>
              <a:rPr lang="en-US" sz="2400" dirty="0"/>
              <a:t>With the following code, a simple way to sum the length of the traffic is now possible.</a:t>
            </a:r>
          </a:p>
          <a:p>
            <a:endParaRPr lang="en-US" sz="2400" dirty="0"/>
          </a:p>
          <a:p>
            <a:r>
              <a:rPr lang="en-US" sz="2400" dirty="0"/>
              <a:t>With a specific time range the connection speed can be calculated.</a:t>
            </a:r>
          </a:p>
          <a:p>
            <a:endParaRPr lang="en-US" dirty="0"/>
          </a:p>
        </p:txBody>
      </p:sp>
      <p:pic>
        <p:nvPicPr>
          <p:cNvPr id="13" name="Picture 12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74E8CB-B16E-7142-89B4-44B1A9BE07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06" y="0"/>
            <a:ext cx="7555993" cy="2056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5684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16">
            <a:extLst>
              <a:ext uri="{FF2B5EF4-FFF2-40B4-BE49-F238E27FC236}">
                <a16:creationId xmlns:a16="http://schemas.microsoft.com/office/drawing/2014/main" id="{BDFADFB3-3D44-49A8-AE3B-A87C61607F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pic>
        <p:nvPicPr>
          <p:cNvPr id="26" name="Picture 18">
            <a:extLst>
              <a:ext uri="{FF2B5EF4-FFF2-40B4-BE49-F238E27FC236}">
                <a16:creationId xmlns:a16="http://schemas.microsoft.com/office/drawing/2014/main" id="{BB912AE0-CAD9-4F8F-A2A2-BDF07D4ED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 useBgFill="1">
        <p:nvSpPr>
          <p:cNvPr id="27" name="Rectangle 20">
            <a:extLst>
              <a:ext uri="{FF2B5EF4-FFF2-40B4-BE49-F238E27FC236}">
                <a16:creationId xmlns:a16="http://schemas.microsoft.com/office/drawing/2014/main" id="{BD7C2DEF-63C5-495B-BBE5-720E5D12B4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2">
            <a:extLst>
              <a:ext uri="{FF2B5EF4-FFF2-40B4-BE49-F238E27FC236}">
                <a16:creationId xmlns:a16="http://schemas.microsoft.com/office/drawing/2014/main" id="{FE21E403-0B61-4473-BE57-AB0F163796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0B72A9-A1BB-D34D-A09D-B47BFB6A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04800" y="531836"/>
            <a:ext cx="5656253" cy="3273061"/>
          </a:xfrm>
          <a:noFill/>
          <a:ln w="19050">
            <a:noFill/>
            <a:prstDash val="dash"/>
          </a:ln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 dirty="0"/>
              <a:t>Creative task 1</a:t>
            </a:r>
          </a:p>
        </p:txBody>
      </p:sp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BF025-73C3-B14F-9635-00FB6F53AD7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46653" y="1140506"/>
            <a:ext cx="6177937" cy="4716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930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14">
            <a:extLst>
              <a:ext uri="{FF2B5EF4-FFF2-40B4-BE49-F238E27FC236}">
                <a16:creationId xmlns:a16="http://schemas.microsoft.com/office/drawing/2014/main" id="{637BD688-14A6-4B96-B8A2-3CD81C054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6008" y="0"/>
            <a:ext cx="7555992" cy="6858000"/>
          </a:xfrm>
          <a:prstGeom prst="rect">
            <a:avLst/>
          </a:prstGeom>
          <a:solidFill>
            <a:schemeClr val="bg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B7B2544F-CA5E-40F6-9525-716A90C83F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36008" cy="6858000"/>
          </a:xfrm>
          <a:prstGeom prst="rect">
            <a:avLst/>
          </a:prstGeom>
          <a:ln>
            <a:noFill/>
          </a:ln>
          <a:effectLst>
            <a:outerShdw blurRad="635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entury Gothic" panose="020B050202020202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D2B93162-635C-46F5-97EC-E98C1659F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1975"/>
          <a:stretch/>
        </p:blipFill>
        <p:spPr>
          <a:xfrm>
            <a:off x="0" y="4375150"/>
            <a:ext cx="4636008" cy="24828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10B72A9-A1BB-D34D-A09D-B47BFB6AA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836" y="1080052"/>
            <a:ext cx="3949612" cy="4697896"/>
          </a:xfrm>
        </p:spPr>
        <p:txBody>
          <a:bodyPr>
            <a:normAutofit/>
          </a:bodyPr>
          <a:lstStyle/>
          <a:p>
            <a:r>
              <a:rPr lang="it-IT" sz="3600" dirty="0"/>
              <a:t>Creative task 2</a:t>
            </a:r>
          </a:p>
        </p:txBody>
      </p:sp>
      <p:pic>
        <p:nvPicPr>
          <p:cNvPr id="9" name="Content Placeholder 4" descr="A close up of a logo&#10;&#10;Description automatically generated">
            <a:extLst>
              <a:ext uri="{FF2B5EF4-FFF2-40B4-BE49-F238E27FC236}">
                <a16:creationId xmlns:a16="http://schemas.microsoft.com/office/drawing/2014/main" id="{896E4939-A251-AA47-B13B-039D797982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36008" y="0"/>
            <a:ext cx="7555992" cy="134395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7120B03A-C61B-AC47-9892-92EEA30511FF}"/>
              </a:ext>
            </a:extLst>
          </p:cNvPr>
          <p:cNvSpPr txBox="1"/>
          <p:nvPr/>
        </p:nvSpPr>
        <p:spPr>
          <a:xfrm>
            <a:off x="4772025" y="2013228"/>
            <a:ext cx="74199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For the second task a bit to bit “&amp;”(and) is used to extract flags data from “flags” field and understand when a specific flag is on or off.</a:t>
            </a:r>
            <a:r>
              <a:rPr lang="it-IT" sz="2000" dirty="0"/>
              <a:t> </a:t>
            </a:r>
          </a:p>
          <a:p>
            <a:r>
              <a:rPr lang="en-US" sz="2000" dirty="0"/>
              <a:t>Using this information, a live scatter graph can now be drawn with a specific height for each different event:</a:t>
            </a:r>
          </a:p>
          <a:p>
            <a:endParaRPr lang="it-IT" sz="2000" dirty="0"/>
          </a:p>
          <a:p>
            <a:r>
              <a:rPr lang="en-US" sz="2000" dirty="0"/>
              <a:t>SYN=0 and FIN=0    (Nothing)                      -&gt; Zero Level</a:t>
            </a:r>
            <a:endParaRPr lang="it-IT" sz="2000" dirty="0"/>
          </a:p>
          <a:p>
            <a:r>
              <a:rPr lang="en-US" sz="2000" dirty="0"/>
              <a:t>SYN=0 and FIN=1    (connection closed)   -&gt; Mid Level</a:t>
            </a:r>
          </a:p>
          <a:p>
            <a:r>
              <a:rPr lang="en-US" sz="2000" dirty="0"/>
              <a:t>SYN=1 and FIN=0    (connection open)     -&gt; </a:t>
            </a:r>
            <a:r>
              <a:rPr lang="it-IT" sz="2000" dirty="0"/>
              <a:t>Max Level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5106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296</Words>
  <Application>Microsoft Macintosh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4" baseType="lpstr">
      <vt:lpstr>Arial</vt:lpstr>
      <vt:lpstr>Century Gothic</vt:lpstr>
      <vt:lpstr>Vapor Trail</vt:lpstr>
      <vt:lpstr>Networking Competition  Analysis of a Wireshark Trace  Nicola DEAN e Marco fasanella</vt:lpstr>
      <vt:lpstr>- Sniffing - How to extract data - Create a table - Creative Task 1 - Creative Task 2</vt:lpstr>
      <vt:lpstr>SNIFFING</vt:lpstr>
      <vt:lpstr>How to extract data</vt:lpstr>
      <vt:lpstr>Create a Table</vt:lpstr>
      <vt:lpstr>Creative Tasks</vt:lpstr>
      <vt:lpstr>Creative task 1</vt:lpstr>
      <vt:lpstr>Creative task 1</vt:lpstr>
      <vt:lpstr>Creative task 2</vt:lpstr>
      <vt:lpstr>Creative task 2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Networking Competition  Analysis of a Wireshark Trace  Nicola DEAN e Marco fasanella</dc:title>
  <dc:creator>Marco Fasanella</dc:creator>
  <cp:lastModifiedBy>Marco Fasanella</cp:lastModifiedBy>
  <cp:revision>2</cp:revision>
  <dcterms:created xsi:type="dcterms:W3CDTF">2019-06-13T08:43:00Z</dcterms:created>
  <dcterms:modified xsi:type="dcterms:W3CDTF">2019-06-13T08:50:04Z</dcterms:modified>
</cp:coreProperties>
</file>